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Old Standard TT"/>
      <p:regular r:id="rId37"/>
      <p:bold r:id="rId38"/>
      <p: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ldStandardTT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OldStandardTT-italic.fntdata"/><Relationship Id="rId16" Type="http://schemas.openxmlformats.org/officeDocument/2006/relationships/slide" Target="slides/slide11.xml"/><Relationship Id="rId38" Type="http://schemas.openxmlformats.org/officeDocument/2006/relationships/font" Target="fonts/OldStandardT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4ae37cd39_0_1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4ae37cd3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Policy Gradients with Parameter-based Exploration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4ae37cd39_0_2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4ae37cd3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Policy Gradients with Parameter-based Exploration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4ae37cd39_0_3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54ae37cd39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Policy Gradients with Parameter-based Exploration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4ae37cd39_0_2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4ae37cd39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Policy Gradients with Parameter-based Exploration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4ae37cd39_0_2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4ae37cd39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Policy Gradients with Parameter-based Exploration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4ae37cd39_0_3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4ae37cd39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Policy Gradients with Parameter-based Exploration</a:t>
            </a:r>
            <a:endParaRPr b="1" sz="1800">
              <a:solidFill>
                <a:srgbClr val="00695C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Amplitude A frequency </a:t>
            </a:r>
            <a:r>
              <a:rPr lang="en" sz="23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ω phase phi</a:t>
            </a:r>
            <a:endParaRPr b="1" sz="1800">
              <a:solidFill>
                <a:srgbClr val="00695C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4ae37cd39_0_3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4ae37cd39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Policy Gradients with Parameter-based Exploration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4ae37cd39_0_3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4ae37cd3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Policy Gradients with Parameter-based Exploration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54ae37cd39_0_4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54ae37cd39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Policy Gradients with Parameter-based Exploration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4ae37cd39_0_4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54ae37cd39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Policy Gradients with Parameter-based Exploration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4ae37cd39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4ae37cd3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4ae37cd39_0_4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54ae37cd39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4ae37cd39_0_4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54ae37cd39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Policy Gradients with Parameter-based Exploration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54dcfd1b08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54dcfd1b0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Policy Gradients with Parameter-based Exploration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54ae37cd39_0_4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54ae37cd39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Policy Gradients with Parameter-based Exploration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4dcfd1b0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4dcfd1b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Policy Gradients with Parameter-based Exploration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54ae37cd39_0_4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54ae37cd39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54dcfd1b0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54dcfd1b0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Policy Gradients with Parameter-based Exploration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54dcfd1b08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54dcfd1b0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Policy Gradients with Parameter-based Exploration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54dcfd1b08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54dcfd1b0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Policy Gradients with Parameter-based Exploration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4dcfd1b0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54dcfd1b0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4ae37cd39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4ae37cd3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54dcfd1b08_0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54dcfd1b0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Policy Gradients with Parameter-based Exploration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4ae37cd39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4ae37cd3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54ae37cd39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54ae37cd3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4ae37cd39_0_1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4ae37cd3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Policy Gradients with Parameter-based Exploration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4ae37cd39_0_1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4ae37cd3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Policy Gradients with Parameter-based Exploration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Relationship Id="rId4" Type="http://schemas.openxmlformats.org/officeDocument/2006/relationships/image" Target="../media/image6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gif"/><Relationship Id="rId4" Type="http://schemas.openxmlformats.org/officeDocument/2006/relationships/image" Target="../media/image12.gif"/><Relationship Id="rId5" Type="http://schemas.openxmlformats.org/officeDocument/2006/relationships/image" Target="../media/image11.gif"/><Relationship Id="rId6" Type="http://schemas.openxmlformats.org/officeDocument/2006/relationships/image" Target="../media/image19.gif"/><Relationship Id="rId7" Type="http://schemas.openxmlformats.org/officeDocument/2006/relationships/image" Target="../media/image17.gif"/><Relationship Id="rId8" Type="http://schemas.openxmlformats.org/officeDocument/2006/relationships/image" Target="../media/image16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138300" y="1893300"/>
            <a:ext cx="88674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DecLoco: </a:t>
            </a:r>
            <a:r>
              <a:rPr lang="en"/>
              <a:t>A Decentralized Approach to Nature-Inspired Robot Locomotion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50"/>
            <a:ext cx="33450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Lorenzo G. Baracco</a:t>
            </a:r>
            <a:endParaRPr/>
          </a:p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11700" y="1171675"/>
            <a:ext cx="83127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PGPE [3]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</a:pPr>
            <a:r>
              <a:rPr b="1" lang="en" sz="1600"/>
              <a:t>Generate a population:</a:t>
            </a:r>
            <a:r>
              <a:rPr lang="en" sz="1600"/>
              <a:t> established a center point </a:t>
            </a:r>
            <a:r>
              <a:rPr i="1" lang="en" sz="1600"/>
              <a:t>x</a:t>
            </a:r>
            <a:r>
              <a:rPr lang="en" sz="1600"/>
              <a:t>, perform gaussian perturbations over the parameters of </a:t>
            </a:r>
            <a:r>
              <a:rPr i="1" lang="en" sz="1600"/>
              <a:t>x </a:t>
            </a:r>
            <a:r>
              <a:rPr lang="en" sz="1600"/>
              <a:t>to create a new solution. Repeat n times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b="1" lang="en" sz="1600"/>
              <a:t>Generate mirror solutions: </a:t>
            </a:r>
            <a:r>
              <a:rPr lang="en" sz="1600"/>
              <a:t>μ - ε for each solution μ + ε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b="1" lang="en" sz="1600"/>
              <a:t>Find fitness direction</a:t>
            </a:r>
            <a:r>
              <a:rPr lang="en" sz="1600"/>
              <a:t>: Calculate the fitness of each solution and find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direction of each solution pair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Optimization</a:t>
            </a:r>
            <a:endParaRPr/>
          </a:p>
        </p:txBody>
      </p:sp>
      <p:sp>
        <p:nvSpPr>
          <p:cNvPr id="156" name="Google Shape;15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2"/>
          <p:cNvSpPr txBox="1"/>
          <p:nvPr/>
        </p:nvSpPr>
        <p:spPr>
          <a:xfrm>
            <a:off x="311700" y="4663225"/>
            <a:ext cx="852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737373"/>
                </a:solidFill>
              </a:rPr>
              <a:t>[3] Sehnke, F., Osendorfer, C., R ̈uckstieß, T., Graves, A., Peters, J., Schmidhuber, J.: Parameter-exploring policy gradients. Neural Networks 23(4), 551–559 (2010)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7634906" y="2889377"/>
            <a:ext cx="135600" cy="13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8353446" y="3286152"/>
            <a:ext cx="135600" cy="13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7448870" y="3771011"/>
            <a:ext cx="135600" cy="13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8014149" y="4071214"/>
            <a:ext cx="135600" cy="13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8014145" y="3585466"/>
            <a:ext cx="135600" cy="1356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8237936" y="2670489"/>
            <a:ext cx="135600" cy="1356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7313417" y="3150637"/>
            <a:ext cx="135600" cy="1356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7564550" y="2409784"/>
            <a:ext cx="135600" cy="1356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p22"/>
          <p:cNvCxnSpPr>
            <a:stCxn id="160" idx="7"/>
            <a:endCxn id="163" idx="3"/>
          </p:cNvCxnSpPr>
          <p:nvPr/>
        </p:nvCxnSpPr>
        <p:spPr>
          <a:xfrm flipH="1" rot="10800000">
            <a:off x="7564611" y="2786169"/>
            <a:ext cx="693300" cy="100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2"/>
          <p:cNvCxnSpPr>
            <a:stCxn id="161" idx="0"/>
            <a:endCxn id="165" idx="5"/>
          </p:cNvCxnSpPr>
          <p:nvPr/>
        </p:nvCxnSpPr>
        <p:spPr>
          <a:xfrm rot="10800000">
            <a:off x="7680249" y="2525614"/>
            <a:ext cx="401700" cy="154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2"/>
          <p:cNvCxnSpPr>
            <a:stCxn id="164" idx="6"/>
            <a:endCxn id="159" idx="2"/>
          </p:cNvCxnSpPr>
          <p:nvPr/>
        </p:nvCxnSpPr>
        <p:spPr>
          <a:xfrm>
            <a:off x="7449017" y="3218437"/>
            <a:ext cx="904500" cy="1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2"/>
          <p:cNvCxnSpPr>
            <a:stCxn id="162" idx="1"/>
            <a:endCxn id="158" idx="5"/>
          </p:cNvCxnSpPr>
          <p:nvPr/>
        </p:nvCxnSpPr>
        <p:spPr>
          <a:xfrm rot="10800000">
            <a:off x="7750503" y="3005024"/>
            <a:ext cx="283500" cy="60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2"/>
          <p:cNvSpPr/>
          <p:nvPr/>
        </p:nvSpPr>
        <p:spPr>
          <a:xfrm>
            <a:off x="7770409" y="3194280"/>
            <a:ext cx="243600" cy="2226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311700" y="1171675"/>
            <a:ext cx="83127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PGPE [3]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</a:pPr>
            <a:r>
              <a:rPr b="1" lang="en" sz="1600"/>
              <a:t>Generate a population:</a:t>
            </a:r>
            <a:r>
              <a:rPr lang="en" sz="1600"/>
              <a:t> established a center point </a:t>
            </a:r>
            <a:r>
              <a:rPr i="1" lang="en" sz="1600"/>
              <a:t>x</a:t>
            </a:r>
            <a:r>
              <a:rPr lang="en" sz="1600"/>
              <a:t>, perform gaussian perturbations over the parameters of </a:t>
            </a:r>
            <a:r>
              <a:rPr i="1" lang="en" sz="1600"/>
              <a:t>x </a:t>
            </a:r>
            <a:r>
              <a:rPr lang="en" sz="1600"/>
              <a:t>to create a new solution. Repeat n times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b="1" lang="en" sz="1600"/>
              <a:t>Generate mirror solutions: </a:t>
            </a:r>
            <a:r>
              <a:rPr lang="en" sz="1600"/>
              <a:t>μ - ε for each solution μ + ε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b="1" lang="en" sz="1600"/>
              <a:t>Find fitness direction</a:t>
            </a:r>
            <a:r>
              <a:rPr lang="en" sz="1600"/>
              <a:t>: Calculate the fitness of each solution and find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direction of each solution pair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b="1" lang="en" sz="1600"/>
              <a:t>Find weighted average direction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76" name="Google Shape;176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Optimization</a:t>
            </a:r>
            <a:endParaRPr/>
          </a:p>
        </p:txBody>
      </p:sp>
      <p:sp>
        <p:nvSpPr>
          <p:cNvPr id="177" name="Google Shape;17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3"/>
          <p:cNvSpPr txBox="1"/>
          <p:nvPr/>
        </p:nvSpPr>
        <p:spPr>
          <a:xfrm>
            <a:off x="311700" y="4663225"/>
            <a:ext cx="852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737373"/>
                </a:solidFill>
              </a:rPr>
              <a:t>[3] Sehnke, F., Osendorfer, C., R ̈uckstieß, T., Graves, A., Peters, J., Schmidhuber, J.: Parameter-exploring policy gradients. Neural Networks 23(4), 551–559 (2010)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79" name="Google Shape;179;p23"/>
          <p:cNvSpPr/>
          <p:nvPr/>
        </p:nvSpPr>
        <p:spPr>
          <a:xfrm>
            <a:off x="7770409" y="3194280"/>
            <a:ext cx="243600" cy="2226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" name="Google Shape;180;p23"/>
          <p:cNvCxnSpPr>
            <a:stCxn id="179" idx="1"/>
          </p:cNvCxnSpPr>
          <p:nvPr/>
        </p:nvCxnSpPr>
        <p:spPr>
          <a:xfrm flipH="1" rot="10800000">
            <a:off x="7955502" y="3020643"/>
            <a:ext cx="324900" cy="22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311700" y="1171675"/>
            <a:ext cx="83127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PGPE [3]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</a:pPr>
            <a:r>
              <a:rPr b="1" lang="en" sz="1600"/>
              <a:t>Generate a population:</a:t>
            </a:r>
            <a:r>
              <a:rPr lang="en" sz="1600"/>
              <a:t> established a center point </a:t>
            </a:r>
            <a:r>
              <a:rPr i="1" lang="en" sz="1600"/>
              <a:t>x</a:t>
            </a:r>
            <a:r>
              <a:rPr lang="en" sz="1600"/>
              <a:t>, perform gaussian perturbations over the parameters of </a:t>
            </a:r>
            <a:r>
              <a:rPr i="1" lang="en" sz="1600"/>
              <a:t>x </a:t>
            </a:r>
            <a:r>
              <a:rPr lang="en" sz="1600"/>
              <a:t>to create a new solution. Repeat </a:t>
            </a:r>
            <a:r>
              <a:rPr i="1" lang="en" sz="1600"/>
              <a:t>n</a:t>
            </a:r>
            <a:r>
              <a:rPr lang="en" sz="1600"/>
              <a:t> times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b="1" lang="en" sz="1600"/>
              <a:t>Generate mirror solutions: </a:t>
            </a:r>
            <a:r>
              <a:rPr lang="en" sz="1600"/>
              <a:t>μ - ε for each solution μ + ε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b="1" lang="en" sz="1600"/>
              <a:t>Find fitness direction</a:t>
            </a:r>
            <a:r>
              <a:rPr lang="en" sz="1600"/>
              <a:t>: Calculate the fitness of each solution and find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direction of each solution pair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b="1" lang="en" sz="1600"/>
              <a:t>Find weighted average direction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b="1" lang="en" sz="1600"/>
              <a:t>Iterate!</a:t>
            </a:r>
            <a:endParaRPr b="1"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86" name="Google Shape;186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Optimization</a:t>
            </a:r>
            <a:endParaRPr/>
          </a:p>
        </p:txBody>
      </p:sp>
      <p:sp>
        <p:nvSpPr>
          <p:cNvPr id="187" name="Google Shape;18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4"/>
          <p:cNvSpPr txBox="1"/>
          <p:nvPr/>
        </p:nvSpPr>
        <p:spPr>
          <a:xfrm>
            <a:off x="311700" y="4663225"/>
            <a:ext cx="852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737373"/>
                </a:solidFill>
              </a:rPr>
              <a:t>[3] Sehnke, F., Osendorfer, C., R ̈uckstieß, T., Graves, A., Peters, J., Schmidhuber, J.: Parameter-exploring policy gradients. Neural Networks 23(4), 551–559 (2010)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6305270" y="4102965"/>
            <a:ext cx="368700" cy="3222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" name="Google Shape;190;p24"/>
          <p:cNvCxnSpPr>
            <a:stCxn id="189" idx="1"/>
          </p:cNvCxnSpPr>
          <p:nvPr/>
        </p:nvCxnSpPr>
        <p:spPr>
          <a:xfrm flipH="1" rot="10800000">
            <a:off x="6585418" y="4034850"/>
            <a:ext cx="187800" cy="14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24"/>
          <p:cNvSpPr/>
          <p:nvPr/>
        </p:nvSpPr>
        <p:spPr>
          <a:xfrm>
            <a:off x="6673845" y="3780633"/>
            <a:ext cx="368700" cy="3222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4"/>
          <p:cNvSpPr/>
          <p:nvPr/>
        </p:nvSpPr>
        <p:spPr>
          <a:xfrm>
            <a:off x="6773251" y="3263431"/>
            <a:ext cx="368700" cy="3222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7437661" y="2941098"/>
            <a:ext cx="368700" cy="3222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4"/>
          <p:cNvSpPr/>
          <p:nvPr/>
        </p:nvSpPr>
        <p:spPr>
          <a:xfrm>
            <a:off x="7646421" y="3458807"/>
            <a:ext cx="368700" cy="3222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4"/>
          <p:cNvSpPr/>
          <p:nvPr/>
        </p:nvSpPr>
        <p:spPr>
          <a:xfrm>
            <a:off x="8014996" y="3522050"/>
            <a:ext cx="368700" cy="322200"/>
          </a:xfrm>
          <a:prstGeom prst="mathMultiply">
            <a:avLst>
              <a:gd fmla="val 23520" name="adj1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" name="Google Shape;196;p24"/>
          <p:cNvCxnSpPr>
            <a:stCxn id="191" idx="1"/>
            <a:endCxn id="192" idx="2"/>
          </p:cNvCxnSpPr>
          <p:nvPr/>
        </p:nvCxnSpPr>
        <p:spPr>
          <a:xfrm flipH="1" rot="10800000">
            <a:off x="6953992" y="3508217"/>
            <a:ext cx="99300" cy="3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4"/>
          <p:cNvCxnSpPr>
            <a:stCxn id="192" idx="1"/>
            <a:endCxn id="193" idx="3"/>
          </p:cNvCxnSpPr>
          <p:nvPr/>
        </p:nvCxnSpPr>
        <p:spPr>
          <a:xfrm flipH="1" rot="10800000">
            <a:off x="7053399" y="3186015"/>
            <a:ext cx="472800" cy="15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4"/>
          <p:cNvCxnSpPr>
            <a:stCxn id="193" idx="2"/>
            <a:endCxn id="194" idx="1"/>
          </p:cNvCxnSpPr>
          <p:nvPr/>
        </p:nvCxnSpPr>
        <p:spPr>
          <a:xfrm>
            <a:off x="7717808" y="3185913"/>
            <a:ext cx="208800" cy="35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4"/>
          <p:cNvCxnSpPr>
            <a:endCxn id="195" idx="3"/>
          </p:cNvCxnSpPr>
          <p:nvPr/>
        </p:nvCxnSpPr>
        <p:spPr>
          <a:xfrm>
            <a:off x="7926548" y="3703565"/>
            <a:ext cx="177000" cy="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311700" y="1171675"/>
            <a:ext cx="8312700" cy="14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Structured Control Net (SCN) </a:t>
            </a:r>
            <a:r>
              <a:rPr b="1" lang="en" sz="1800">
                <a:solidFill>
                  <a:schemeClr val="dk2"/>
                </a:solidFill>
              </a:rPr>
              <a:t>[4]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</a:pPr>
            <a:r>
              <a:rPr b="1" lang="en" sz="1600"/>
              <a:t>Two sides: Linear and Nonlinear Control</a:t>
            </a:r>
            <a:endParaRPr sz="1600"/>
          </a:p>
        </p:txBody>
      </p:sp>
      <p:sp>
        <p:nvSpPr>
          <p:cNvPr id="205" name="Google Shape;205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Topology</a:t>
            </a:r>
            <a:endParaRPr/>
          </a:p>
        </p:txBody>
      </p:sp>
      <p:sp>
        <p:nvSpPr>
          <p:cNvPr id="206" name="Google Shape;20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5"/>
          <p:cNvSpPr txBox="1"/>
          <p:nvPr/>
        </p:nvSpPr>
        <p:spPr>
          <a:xfrm>
            <a:off x="674688" y="4663225"/>
            <a:ext cx="7794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737373"/>
                </a:solidFill>
              </a:rPr>
              <a:t>[4]  </a:t>
            </a:r>
            <a:r>
              <a:rPr lang="en" sz="900">
                <a:solidFill>
                  <a:srgbClr val="737373"/>
                </a:solidFill>
              </a:rPr>
              <a:t>Srouji, M., Zhang, J., Salakhutdinov, R.: Structured control nets for deep reinforcement learning. In: International Conference on Machine Learning. Pp. 4742–4751. PMLR (2018)</a:t>
            </a:r>
            <a:endParaRPr sz="900">
              <a:solidFill>
                <a:srgbClr val="73737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737373"/>
              </a:solidFill>
              <a:highlight>
                <a:srgbClr val="FFFFFF"/>
              </a:highlight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3404013" y="2202725"/>
            <a:ext cx="1783200" cy="77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Control</a:t>
            </a:r>
            <a:endParaRPr/>
          </a:p>
        </p:txBody>
      </p:sp>
      <p:sp>
        <p:nvSpPr>
          <p:cNvPr id="209" name="Google Shape;209;p25"/>
          <p:cNvSpPr/>
          <p:nvPr/>
        </p:nvSpPr>
        <p:spPr>
          <a:xfrm>
            <a:off x="3404013" y="3750625"/>
            <a:ext cx="1783200" cy="77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Nonlinear Control</a:t>
            </a:r>
            <a:endParaRPr/>
          </a:p>
        </p:txBody>
      </p:sp>
      <p:sp>
        <p:nvSpPr>
          <p:cNvPr id="210" name="Google Shape;210;p25"/>
          <p:cNvSpPr/>
          <p:nvPr/>
        </p:nvSpPr>
        <p:spPr>
          <a:xfrm>
            <a:off x="1015087" y="2202725"/>
            <a:ext cx="1783200" cy="77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</a:t>
            </a:r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6472754" y="3085159"/>
            <a:ext cx="535200" cy="557100"/>
          </a:xfrm>
          <a:prstGeom prst="flowChartOr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2" name="Google Shape;212;p25"/>
          <p:cNvCxnSpPr>
            <a:stCxn id="210" idx="3"/>
            <a:endCxn id="208" idx="1"/>
          </p:cNvCxnSpPr>
          <p:nvPr/>
        </p:nvCxnSpPr>
        <p:spPr>
          <a:xfrm>
            <a:off x="2798287" y="2589875"/>
            <a:ext cx="605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5"/>
          <p:cNvCxnSpPr>
            <a:stCxn id="208" idx="3"/>
            <a:endCxn id="211" idx="2"/>
          </p:cNvCxnSpPr>
          <p:nvPr/>
        </p:nvCxnSpPr>
        <p:spPr>
          <a:xfrm>
            <a:off x="5187213" y="2589875"/>
            <a:ext cx="1285500" cy="77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5"/>
          <p:cNvCxnSpPr>
            <a:stCxn id="209" idx="3"/>
            <a:endCxn id="211" idx="2"/>
          </p:cNvCxnSpPr>
          <p:nvPr/>
        </p:nvCxnSpPr>
        <p:spPr>
          <a:xfrm flipH="1" rot="10800000">
            <a:off x="5187213" y="3363775"/>
            <a:ext cx="1285500" cy="77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5"/>
          <p:cNvCxnSpPr>
            <a:stCxn id="211" idx="6"/>
          </p:cNvCxnSpPr>
          <p:nvPr/>
        </p:nvCxnSpPr>
        <p:spPr>
          <a:xfrm flipH="1" rot="10800000">
            <a:off x="7007954" y="3348409"/>
            <a:ext cx="973500" cy="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25"/>
          <p:cNvSpPr txBox="1"/>
          <p:nvPr/>
        </p:nvSpPr>
        <p:spPr>
          <a:xfrm>
            <a:off x="5829901" y="2685233"/>
            <a:ext cx="5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baseline="-25000" lang="en"/>
              <a:t>l</a:t>
            </a:r>
            <a:endParaRPr baseline="-25000"/>
          </a:p>
        </p:txBody>
      </p:sp>
      <p:sp>
        <p:nvSpPr>
          <p:cNvPr id="217" name="Google Shape;217;p25"/>
          <p:cNvSpPr txBox="1"/>
          <p:nvPr/>
        </p:nvSpPr>
        <p:spPr>
          <a:xfrm>
            <a:off x="5818763" y="3642137"/>
            <a:ext cx="5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baseline="-25000" lang="en"/>
              <a:t>n</a:t>
            </a:r>
            <a:endParaRPr baseline="-25000"/>
          </a:p>
        </p:txBody>
      </p:sp>
      <p:sp>
        <p:nvSpPr>
          <p:cNvPr id="218" name="Google Shape;218;p25"/>
          <p:cNvSpPr txBox="1"/>
          <p:nvPr/>
        </p:nvSpPr>
        <p:spPr>
          <a:xfrm>
            <a:off x="7007806" y="3076381"/>
            <a:ext cx="11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= </a:t>
            </a:r>
            <a:r>
              <a:rPr lang="en">
                <a:solidFill>
                  <a:schemeClr val="dk1"/>
                </a:solidFill>
              </a:rPr>
              <a:t>o</a:t>
            </a:r>
            <a:r>
              <a:rPr baseline="-25000" lang="en">
                <a:solidFill>
                  <a:schemeClr val="dk1"/>
                </a:solidFill>
              </a:rPr>
              <a:t>l</a:t>
            </a:r>
            <a:r>
              <a:rPr lang="en"/>
              <a:t> + </a:t>
            </a:r>
            <a:r>
              <a:rPr lang="en">
                <a:solidFill>
                  <a:schemeClr val="dk1"/>
                </a:solidFill>
              </a:rPr>
              <a:t>o</a:t>
            </a:r>
            <a:r>
              <a:rPr baseline="-25000" lang="en">
                <a:solidFill>
                  <a:schemeClr val="dk1"/>
                </a:solidFill>
              </a:rPr>
              <a:t>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idx="1" type="body"/>
          </p:nvPr>
        </p:nvSpPr>
        <p:spPr>
          <a:xfrm>
            <a:off x="311700" y="1171675"/>
            <a:ext cx="8312700" cy="14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Structured Control Net (SCN) [4]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</a:pPr>
            <a:r>
              <a:rPr b="1" lang="en" sz="1600"/>
              <a:t>Two sides: </a:t>
            </a:r>
            <a:r>
              <a:rPr lang="en" sz="1600"/>
              <a:t>Linear and Nonlinear Control</a:t>
            </a:r>
            <a:endParaRPr sz="16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Linear control:</a:t>
            </a:r>
            <a:r>
              <a:rPr lang="en" sz="1500"/>
              <a:t> FeedForward from state to single output</a:t>
            </a:r>
            <a:endParaRPr sz="15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No activation functions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No hidden layers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Weights and biases are optimized</a:t>
            </a:r>
            <a:endParaRPr sz="1400"/>
          </a:p>
        </p:txBody>
      </p:sp>
      <p:sp>
        <p:nvSpPr>
          <p:cNvPr id="224" name="Google Shape;224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Topology</a:t>
            </a:r>
            <a:endParaRPr/>
          </a:p>
        </p:txBody>
      </p:sp>
      <p:sp>
        <p:nvSpPr>
          <p:cNvPr id="225" name="Google Shape;22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26"/>
          <p:cNvSpPr txBox="1"/>
          <p:nvPr/>
        </p:nvSpPr>
        <p:spPr>
          <a:xfrm>
            <a:off x="674700" y="4663225"/>
            <a:ext cx="7794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737373"/>
                </a:solidFill>
              </a:rPr>
              <a:t>[4]  Srouji, M., Zhang, J., Salakhutdinov, R.: Structured control nets for deep reinforcement learning. In: International Conference on Machine Learning. Pp. 4742–4751. PMLR (2018)</a:t>
            </a:r>
            <a:endParaRPr sz="900">
              <a:solidFill>
                <a:srgbClr val="73737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737373"/>
              </a:solidFill>
              <a:highlight>
                <a:srgbClr val="FFFFFF"/>
              </a:highlight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5027326" y="4025763"/>
            <a:ext cx="3641700" cy="436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</a:t>
            </a:r>
            <a:endParaRPr/>
          </a:p>
        </p:txBody>
      </p:sp>
      <p:sp>
        <p:nvSpPr>
          <p:cNvPr id="228" name="Google Shape;228;p26"/>
          <p:cNvSpPr/>
          <p:nvPr/>
        </p:nvSpPr>
        <p:spPr>
          <a:xfrm>
            <a:off x="5603883" y="2471426"/>
            <a:ext cx="2488500" cy="436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Output</a:t>
            </a:r>
            <a:endParaRPr/>
          </a:p>
        </p:txBody>
      </p:sp>
      <p:sp>
        <p:nvSpPr>
          <p:cNvPr id="229" name="Google Shape;229;p26"/>
          <p:cNvSpPr/>
          <p:nvPr/>
        </p:nvSpPr>
        <p:spPr>
          <a:xfrm>
            <a:off x="5027326" y="2908128"/>
            <a:ext cx="3641700" cy="1117800"/>
          </a:xfrm>
          <a:prstGeom prst="trapezoid">
            <a:avLst>
              <a:gd fmla="val 51966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idx="1" type="body"/>
          </p:nvPr>
        </p:nvSpPr>
        <p:spPr>
          <a:xfrm>
            <a:off x="311700" y="1171675"/>
            <a:ext cx="8312700" cy="30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Structured Control Net (SCN) [4]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</a:pPr>
            <a:r>
              <a:rPr b="1" lang="en" sz="1600"/>
              <a:t>Two sides: </a:t>
            </a:r>
            <a:r>
              <a:rPr lang="en" sz="1600"/>
              <a:t>Linear and Nonlinear Control</a:t>
            </a:r>
            <a:endParaRPr sz="16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Linear control:</a:t>
            </a:r>
            <a:r>
              <a:rPr lang="en" sz="1500"/>
              <a:t> FeedForward from state to single output</a:t>
            </a:r>
            <a:endParaRPr sz="15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No activation functions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No hidden layers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Weights are optimized</a:t>
            </a:r>
            <a:endParaRPr sz="14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Nonlinear control:</a:t>
            </a:r>
            <a:r>
              <a:rPr lang="en" sz="1500"/>
              <a:t> Fourier series</a:t>
            </a:r>
            <a:endParaRPr sz="15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Sum of </a:t>
            </a:r>
            <a:r>
              <a:rPr lang="en" sz="1600"/>
              <a:t>sinusoidal</a:t>
            </a:r>
            <a:r>
              <a:rPr lang="en" sz="1600"/>
              <a:t> functions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A, ω, and φ are optimized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t (time elapsed) is the independent variable</a:t>
            </a:r>
            <a:endParaRPr sz="1600"/>
          </a:p>
        </p:txBody>
      </p:sp>
      <p:sp>
        <p:nvSpPr>
          <p:cNvPr id="235" name="Google Shape;235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Topology</a:t>
            </a:r>
            <a:endParaRPr/>
          </a:p>
        </p:txBody>
      </p:sp>
      <p:sp>
        <p:nvSpPr>
          <p:cNvPr id="236" name="Google Shape;23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27"/>
          <p:cNvSpPr txBox="1"/>
          <p:nvPr/>
        </p:nvSpPr>
        <p:spPr>
          <a:xfrm>
            <a:off x="674700" y="4663225"/>
            <a:ext cx="7794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737373"/>
                </a:solidFill>
              </a:rPr>
              <a:t>[4]  Srouji, M., Zhang, J., Salakhutdinov, R.: Structured control nets for deep reinforcement learning. In: International Conference on Machine Learning. Pp. 4742–4751. PMLR (2018)</a:t>
            </a:r>
            <a:endParaRPr sz="900">
              <a:solidFill>
                <a:srgbClr val="73737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737373"/>
              </a:solidFill>
              <a:highlight>
                <a:srgbClr val="FFFFFF"/>
              </a:highlight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5101250" y="3126225"/>
            <a:ext cx="399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𝚺</a:t>
            </a:r>
            <a:r>
              <a:rPr baseline="-25000" lang="en" sz="2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</a:t>
            </a:r>
            <a:r>
              <a:rPr lang="en" sz="2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</a:t>
            </a:r>
            <a:r>
              <a:rPr baseline="-25000" lang="en" sz="2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en" sz="2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· </a:t>
            </a:r>
            <a:r>
              <a:rPr i="1" lang="en" sz="2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sin(</a:t>
            </a:r>
            <a:r>
              <a:rPr lang="en" sz="2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ω</a:t>
            </a:r>
            <a:r>
              <a:rPr baseline="-25000" lang="en" sz="2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en" sz="2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· t </a:t>
            </a:r>
            <a:r>
              <a:rPr i="1" lang="en" sz="2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+</a:t>
            </a:r>
            <a:r>
              <a:rPr lang="en" sz="2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φ</a:t>
            </a:r>
            <a:r>
              <a:rPr baseline="-25000" lang="en" sz="2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i="1" lang="en" sz="2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</a:t>
            </a:r>
            <a:r>
              <a:rPr lang="en" sz="2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2100"/>
          </a:p>
        </p:txBody>
      </p:sp>
      <p:sp>
        <p:nvSpPr>
          <p:cNvPr id="239" name="Google Shape;239;p27"/>
          <p:cNvSpPr txBox="1"/>
          <p:nvPr/>
        </p:nvSpPr>
        <p:spPr>
          <a:xfrm>
            <a:off x="5101250" y="3249225"/>
            <a:ext cx="97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-25000"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i=1</a:t>
            </a:r>
            <a:endParaRPr baseline="-25000"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>
            <p:ph idx="1" type="body"/>
          </p:nvPr>
        </p:nvSpPr>
        <p:spPr>
          <a:xfrm>
            <a:off x="311700" y="1171675"/>
            <a:ext cx="53175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Single-joint controller</a:t>
            </a:r>
            <a:endParaRPr sz="17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lang="en" sz="2100"/>
              <a:t>Each joint controller maps </a:t>
            </a:r>
            <a:r>
              <a:rPr b="1" lang="en" sz="2100"/>
              <a:t>state info</a:t>
            </a:r>
            <a:r>
              <a:rPr lang="en" sz="2100"/>
              <a:t> to its </a:t>
            </a:r>
            <a:r>
              <a:rPr b="1" lang="en" sz="2100"/>
              <a:t>own output</a:t>
            </a:r>
            <a:endParaRPr b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●"/>
            </a:pPr>
            <a:r>
              <a:rPr lang="en" sz="2100"/>
              <a:t>State consists of </a:t>
            </a:r>
            <a:r>
              <a:rPr b="1" lang="en" sz="2100"/>
              <a:t>position </a:t>
            </a:r>
            <a:r>
              <a:rPr lang="en" sz="2100"/>
              <a:t>[</a:t>
            </a:r>
            <a:r>
              <a:rPr i="1" lang="en" sz="2100"/>
              <a:t>x, y, z]</a:t>
            </a:r>
            <a:r>
              <a:rPr lang="en" sz="2100"/>
              <a:t> and </a:t>
            </a:r>
            <a:r>
              <a:rPr b="1" lang="en" sz="2100"/>
              <a:t>orientation </a:t>
            </a:r>
            <a:r>
              <a:rPr lang="en" sz="2100"/>
              <a:t>[</a:t>
            </a:r>
            <a:r>
              <a:rPr i="1" lang="en" sz="2100"/>
              <a:t>x, y, z, w]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●"/>
            </a:pPr>
            <a:r>
              <a:rPr lang="en" sz="2100"/>
              <a:t>The joint’s own state is </a:t>
            </a:r>
            <a:r>
              <a:rPr b="1" lang="en" sz="2100"/>
              <a:t>concatenated </a:t>
            </a:r>
            <a:r>
              <a:rPr lang="en" sz="2100"/>
              <a:t>to </a:t>
            </a:r>
            <a:r>
              <a:rPr i="1" lang="en" sz="2100"/>
              <a:t>n </a:t>
            </a:r>
            <a:r>
              <a:rPr lang="en" sz="2100"/>
              <a:t>neighbors’ states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●"/>
            </a:pPr>
            <a:r>
              <a:rPr lang="en" sz="2100"/>
              <a:t>The output is the desired </a:t>
            </a:r>
            <a:r>
              <a:rPr b="1" lang="en" sz="2100"/>
              <a:t>angle</a:t>
            </a:r>
            <a:endParaRPr b="1" sz="2100"/>
          </a:p>
        </p:txBody>
      </p:sp>
      <p:sp>
        <p:nvSpPr>
          <p:cNvPr id="245" name="Google Shape;245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Architecture</a:t>
            </a:r>
            <a:endParaRPr/>
          </a:p>
        </p:txBody>
      </p:sp>
      <p:sp>
        <p:nvSpPr>
          <p:cNvPr id="246" name="Google Shape;24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Google Shape;247;p28"/>
          <p:cNvSpPr/>
          <p:nvPr/>
        </p:nvSpPr>
        <p:spPr>
          <a:xfrm>
            <a:off x="6075159" y="3840911"/>
            <a:ext cx="2946000" cy="601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Joint state +</a:t>
            </a:r>
            <a:r>
              <a:rPr i="1" lang="en"/>
              <a:t> </a:t>
            </a:r>
            <a:r>
              <a:rPr lang="en"/>
              <a:t>neighbors’ s</a:t>
            </a:r>
            <a:r>
              <a:rPr lang="en"/>
              <a:t>tates</a:t>
            </a:r>
            <a:endParaRPr/>
          </a:p>
        </p:txBody>
      </p:sp>
      <p:sp>
        <p:nvSpPr>
          <p:cNvPr id="248" name="Google Shape;248;p28"/>
          <p:cNvSpPr/>
          <p:nvPr/>
        </p:nvSpPr>
        <p:spPr>
          <a:xfrm>
            <a:off x="6541540" y="1701237"/>
            <a:ext cx="2013000" cy="601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Joint Actuator</a:t>
            </a:r>
            <a:endParaRPr/>
          </a:p>
        </p:txBody>
      </p:sp>
      <p:sp>
        <p:nvSpPr>
          <p:cNvPr id="249" name="Google Shape;249;p28"/>
          <p:cNvSpPr txBox="1"/>
          <p:nvPr/>
        </p:nvSpPr>
        <p:spPr>
          <a:xfrm>
            <a:off x="5338900" y="3840911"/>
            <a:ext cx="7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Input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5623453" y="1647601"/>
            <a:ext cx="91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Output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251" name="Google Shape;251;p28"/>
          <p:cNvCxnSpPr>
            <a:stCxn id="247" idx="0"/>
            <a:endCxn id="248" idx="2"/>
          </p:cNvCxnSpPr>
          <p:nvPr/>
        </p:nvCxnSpPr>
        <p:spPr>
          <a:xfrm rot="10800000">
            <a:off x="7548159" y="2302511"/>
            <a:ext cx="0" cy="153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idx="1" type="body"/>
          </p:nvPr>
        </p:nvSpPr>
        <p:spPr>
          <a:xfrm>
            <a:off x="311700" y="1171675"/>
            <a:ext cx="8312700" cy="14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Fitness function</a:t>
            </a:r>
            <a:endParaRPr sz="1700"/>
          </a:p>
          <a:p>
            <a:pPr indent="-3746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300"/>
              <a:buChar char="●"/>
            </a:pPr>
            <a:r>
              <a:rPr b="1" lang="en" sz="2200"/>
              <a:t>Three parts</a:t>
            </a:r>
            <a:endParaRPr sz="22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b="1" lang="en" sz="2100"/>
              <a:t>Distance</a:t>
            </a:r>
            <a:r>
              <a:rPr b="1" lang="en" sz="2100"/>
              <a:t>:</a:t>
            </a:r>
            <a:r>
              <a:rPr lang="en" sz="2100"/>
              <a:t> maximize distance across x-axis</a:t>
            </a:r>
            <a:endParaRPr sz="2200"/>
          </a:p>
        </p:txBody>
      </p:sp>
      <p:sp>
        <p:nvSpPr>
          <p:cNvPr id="257" name="Google Shape;257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Objective</a:t>
            </a:r>
            <a:endParaRPr/>
          </a:p>
        </p:txBody>
      </p:sp>
      <p:sp>
        <p:nvSpPr>
          <p:cNvPr id="258" name="Google Shape;25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29"/>
          <p:cNvSpPr txBox="1"/>
          <p:nvPr/>
        </p:nvSpPr>
        <p:spPr>
          <a:xfrm>
            <a:off x="1512775" y="4047625"/>
            <a:ext cx="644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</a:t>
            </a:r>
            <a:r>
              <a:rPr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=  (X</a:t>
            </a:r>
            <a:r>
              <a:rPr baseline="-25000"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t(0)</a:t>
            </a:r>
            <a:r>
              <a:rPr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− X</a:t>
            </a:r>
            <a:r>
              <a:rPr baseline="-25000"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t(−1)</a:t>
            </a:r>
            <a:r>
              <a:rPr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</a:t>
            </a:r>
            <a:r>
              <a:rPr baseline="30000"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endParaRPr baseline="-25000" i="1" sz="2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/>
          <p:nvPr>
            <p:ph idx="1" type="body"/>
          </p:nvPr>
        </p:nvSpPr>
        <p:spPr>
          <a:xfrm>
            <a:off x="311700" y="1171675"/>
            <a:ext cx="8312700" cy="14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Fitness function</a:t>
            </a:r>
            <a:endParaRPr sz="1700"/>
          </a:p>
          <a:p>
            <a:pPr indent="-3746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300"/>
              <a:buChar char="●"/>
            </a:pPr>
            <a:r>
              <a:rPr b="1" lang="en" sz="2200"/>
              <a:t>Three parts</a:t>
            </a:r>
            <a:endParaRPr sz="22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b="1" lang="en" sz="2100"/>
              <a:t>Distance:</a:t>
            </a:r>
            <a:r>
              <a:rPr lang="en" sz="2100"/>
              <a:t> maximize distance across x-axis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b="1" lang="en" sz="2100"/>
              <a:t>Action: </a:t>
            </a:r>
            <a:r>
              <a:rPr lang="en" sz="2100"/>
              <a:t>minimize amplitude of outputs</a:t>
            </a:r>
            <a:endParaRPr sz="21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" sz="2100"/>
              <a:t>Avoid unrealistic exploitation of simulators</a:t>
            </a:r>
            <a:endParaRPr sz="2100"/>
          </a:p>
        </p:txBody>
      </p:sp>
      <p:sp>
        <p:nvSpPr>
          <p:cNvPr id="265" name="Google Shape;265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Objective</a:t>
            </a:r>
            <a:endParaRPr/>
          </a:p>
        </p:txBody>
      </p:sp>
      <p:sp>
        <p:nvSpPr>
          <p:cNvPr id="266" name="Google Shape;26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0"/>
          <p:cNvSpPr txBox="1"/>
          <p:nvPr/>
        </p:nvSpPr>
        <p:spPr>
          <a:xfrm>
            <a:off x="1509850" y="4047625"/>
            <a:ext cx="583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</a:t>
            </a:r>
            <a:r>
              <a:rPr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=  (X</a:t>
            </a:r>
            <a:r>
              <a:rPr baseline="-25000"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t(0)</a:t>
            </a:r>
            <a:r>
              <a:rPr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− X</a:t>
            </a:r>
            <a:r>
              <a:rPr baseline="-25000"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t(−1)</a:t>
            </a:r>
            <a:r>
              <a:rPr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</a:t>
            </a:r>
            <a:r>
              <a:rPr baseline="30000"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r>
              <a:rPr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- 𝚺 </a:t>
            </a:r>
            <a:r>
              <a:rPr i="1"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</a:t>
            </a:r>
            <a:r>
              <a:rPr baseline="-25000" i="1"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baseline="30000" i="1"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r>
              <a:rPr i="1"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/n</a:t>
            </a:r>
            <a:r>
              <a:rPr baseline="-25000" i="1"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joints</a:t>
            </a:r>
            <a:endParaRPr baseline="-25000" i="1" sz="2100"/>
          </a:p>
        </p:txBody>
      </p:sp>
      <p:sp>
        <p:nvSpPr>
          <p:cNvPr id="268" name="Google Shape;268;p30"/>
          <p:cNvSpPr txBox="1"/>
          <p:nvPr/>
        </p:nvSpPr>
        <p:spPr>
          <a:xfrm>
            <a:off x="4959150" y="4170625"/>
            <a:ext cx="97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aseline="-25000"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i=1</a:t>
            </a:r>
            <a:endParaRPr baseline="-25000"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/>
          <p:nvPr>
            <p:ph idx="1" type="body"/>
          </p:nvPr>
        </p:nvSpPr>
        <p:spPr>
          <a:xfrm>
            <a:off x="311700" y="1171675"/>
            <a:ext cx="8312700" cy="25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Fitness function</a:t>
            </a:r>
            <a:endParaRPr sz="1700"/>
          </a:p>
          <a:p>
            <a:pPr indent="-3746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300"/>
              <a:buChar char="●"/>
            </a:pPr>
            <a:r>
              <a:rPr b="1" lang="en" sz="2200"/>
              <a:t>Three parts</a:t>
            </a:r>
            <a:endParaRPr sz="22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b="1" lang="en" sz="2100"/>
              <a:t>Distance:</a:t>
            </a:r>
            <a:r>
              <a:rPr lang="en" sz="2100"/>
              <a:t> maximize distance across x-axis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b="1" lang="en" sz="2100"/>
              <a:t>Action: </a:t>
            </a:r>
            <a:r>
              <a:rPr lang="en" sz="2100"/>
              <a:t>minimize amplitude of outputs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b="1" lang="en" sz="2100"/>
              <a:t>Symmetry:</a:t>
            </a:r>
            <a:r>
              <a:rPr lang="en" sz="2100"/>
              <a:t> minimize difference </a:t>
            </a:r>
            <a:r>
              <a:rPr lang="en" sz="2100"/>
              <a:t>between</a:t>
            </a:r>
            <a:r>
              <a:rPr lang="en" sz="2100"/>
              <a:t> outputs</a:t>
            </a:r>
            <a:endParaRPr sz="2100"/>
          </a:p>
        </p:txBody>
      </p:sp>
      <p:sp>
        <p:nvSpPr>
          <p:cNvPr id="274" name="Google Shape;274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Objective</a:t>
            </a:r>
            <a:endParaRPr/>
          </a:p>
        </p:txBody>
      </p:sp>
      <p:sp>
        <p:nvSpPr>
          <p:cNvPr id="275" name="Google Shape;27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31"/>
          <p:cNvSpPr txBox="1"/>
          <p:nvPr/>
        </p:nvSpPr>
        <p:spPr>
          <a:xfrm>
            <a:off x="1502550" y="4047625"/>
            <a:ext cx="696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</a:t>
            </a:r>
            <a:r>
              <a:rPr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=  (X</a:t>
            </a:r>
            <a:r>
              <a:rPr baseline="-25000"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t(0)</a:t>
            </a:r>
            <a:r>
              <a:rPr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− X</a:t>
            </a:r>
            <a:r>
              <a:rPr baseline="-25000"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t(−1)</a:t>
            </a:r>
            <a:r>
              <a:rPr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</a:t>
            </a:r>
            <a:r>
              <a:rPr baseline="30000"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r>
              <a:rPr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- 𝚺 </a:t>
            </a:r>
            <a:r>
              <a:rPr i="1"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</a:t>
            </a:r>
            <a:r>
              <a:rPr baseline="-25000" i="1"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baseline="30000" i="1"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r>
              <a:rPr i="1"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/n</a:t>
            </a:r>
            <a:r>
              <a:rPr baseline="-25000" i="1"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joints</a:t>
            </a:r>
            <a:r>
              <a:rPr i="1"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- </a:t>
            </a:r>
            <a:r>
              <a:rPr i="1"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σ</a:t>
            </a:r>
            <a:r>
              <a:rPr baseline="-25000" i="1"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</a:t>
            </a:r>
            <a:endParaRPr baseline="-25000" i="1" sz="2100"/>
          </a:p>
        </p:txBody>
      </p:sp>
      <p:sp>
        <p:nvSpPr>
          <p:cNvPr id="277" name="Google Shape;277;p31"/>
          <p:cNvSpPr txBox="1"/>
          <p:nvPr/>
        </p:nvSpPr>
        <p:spPr>
          <a:xfrm>
            <a:off x="4948875" y="4170625"/>
            <a:ext cx="97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aseline="-25000"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i=1</a:t>
            </a:r>
            <a:endParaRPr baseline="-25000"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208425"/>
            <a:ext cx="75783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Domain: Robot Locomotion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71675"/>
            <a:ext cx="3999900" cy="3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b="1" lang="en" sz="1600"/>
              <a:t>Locomotion </a:t>
            </a:r>
            <a:r>
              <a:rPr lang="en" sz="1600"/>
              <a:t>is an </a:t>
            </a:r>
            <a:r>
              <a:rPr b="1" lang="en" sz="1600"/>
              <a:t>essential </a:t>
            </a:r>
            <a:r>
              <a:rPr b="1" lang="en" sz="1600"/>
              <a:t>requirement</a:t>
            </a:r>
            <a:r>
              <a:rPr lang="en" sz="1600"/>
              <a:t> for robot employed in a large number of tasks</a:t>
            </a:r>
            <a:endParaRPr sz="1600"/>
          </a:p>
          <a:p>
            <a:pPr indent="-330200" lvl="1" marL="914400" rtl="0" algn="l">
              <a:spcBef>
                <a:spcPts val="16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Social robotics</a:t>
            </a:r>
            <a:endParaRPr sz="1600"/>
          </a:p>
          <a:p>
            <a:pPr indent="-330200" lvl="1" marL="914400" rtl="0" algn="l">
              <a:spcBef>
                <a:spcPts val="16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Warehouse management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 sz="1600"/>
              <a:t>What </a:t>
            </a:r>
            <a:r>
              <a:rPr b="1" lang="en" sz="1600"/>
              <a:t>approaches </a:t>
            </a:r>
            <a:r>
              <a:rPr lang="en" sz="1600"/>
              <a:t>exist to tackle this problem?</a:t>
            </a:r>
            <a:endParaRPr sz="1600"/>
          </a:p>
          <a:p>
            <a:pPr indent="-330200" lvl="1" marL="914400" rtl="0" algn="l">
              <a:spcBef>
                <a:spcPts val="16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Reinforcement Learning</a:t>
            </a:r>
            <a:endParaRPr sz="1600"/>
          </a:p>
          <a:p>
            <a:pPr indent="-330200" lvl="1" marL="914400" rtl="0" algn="l">
              <a:spcBef>
                <a:spcPts val="1600"/>
              </a:spcBef>
              <a:spcAft>
                <a:spcPts val="1600"/>
              </a:spcAft>
              <a:buSzPts val="1600"/>
              <a:buChar char="○"/>
            </a:pPr>
            <a:r>
              <a:rPr lang="en" sz="1600"/>
              <a:t>Central Pattern Generators</a:t>
            </a:r>
            <a:endParaRPr sz="1600"/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725" y="991137"/>
            <a:ext cx="3999901" cy="223863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5592063" y="3229775"/>
            <a:ext cx="261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37373"/>
                </a:solidFill>
              </a:rPr>
              <a:t>UNIVERSITY OF TOKYO/JSK LABORATORY</a:t>
            </a:r>
            <a:endParaRPr sz="13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2925" y="3633250"/>
            <a:ext cx="20955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5733063" y="4630075"/>
            <a:ext cx="233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37373"/>
                </a:solidFill>
              </a:rPr>
              <a:t>Wikipedia: Klann linkage walking motion</a:t>
            </a:r>
            <a:endParaRPr sz="1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Setup</a:t>
            </a:r>
            <a:endParaRPr/>
          </a:p>
        </p:txBody>
      </p:sp>
      <p:sp>
        <p:nvSpPr>
          <p:cNvPr id="283" name="Google Shape;283;p32"/>
          <p:cNvSpPr txBox="1"/>
          <p:nvPr>
            <p:ph idx="2" type="body"/>
          </p:nvPr>
        </p:nvSpPr>
        <p:spPr>
          <a:xfrm>
            <a:off x="4939500" y="724200"/>
            <a:ext cx="3948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Environment: </a:t>
            </a:r>
            <a:r>
              <a:rPr lang="en"/>
              <a:t>Revolve2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Parameters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Body Shapes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b="1" lang="en"/>
              <a:t>Evaluation Methods</a:t>
            </a:r>
            <a:endParaRPr b="1"/>
          </a:p>
        </p:txBody>
      </p:sp>
      <p:sp>
        <p:nvSpPr>
          <p:cNvPr id="284" name="Google Shape;28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>
            <p:ph idx="1" type="body"/>
          </p:nvPr>
        </p:nvSpPr>
        <p:spPr>
          <a:xfrm>
            <a:off x="311700" y="1171675"/>
            <a:ext cx="4515000" cy="3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Revolve2</a:t>
            </a:r>
            <a:endParaRPr sz="17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lang="en" sz="2200"/>
              <a:t>Provides a </a:t>
            </a:r>
            <a:r>
              <a:rPr b="1" lang="en" sz="2200"/>
              <a:t>framework </a:t>
            </a:r>
            <a:r>
              <a:rPr lang="en" sz="2200"/>
              <a:t>for robot shapes initialization</a:t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lang="en" sz="2200"/>
              <a:t>Interfaces different </a:t>
            </a:r>
            <a:r>
              <a:rPr b="1" lang="en" sz="2200"/>
              <a:t>simulators</a:t>
            </a:r>
            <a:endParaRPr b="1" sz="2200"/>
          </a:p>
          <a:p>
            <a:pPr indent="-355600" lvl="1" marL="914400" rtl="0" algn="l">
              <a:spcBef>
                <a:spcPts val="1600"/>
              </a:spcBef>
              <a:spcAft>
                <a:spcPts val="1600"/>
              </a:spcAft>
              <a:buSzPts val="2000"/>
              <a:buChar char="○"/>
            </a:pPr>
            <a:r>
              <a:rPr lang="en" sz="2000"/>
              <a:t>The simulator used in this project is OpenAI </a:t>
            </a:r>
            <a:r>
              <a:rPr b="1" lang="en" sz="2000"/>
              <a:t>MuJoCo</a:t>
            </a:r>
            <a:endParaRPr sz="2100"/>
          </a:p>
        </p:txBody>
      </p:sp>
      <p:sp>
        <p:nvSpPr>
          <p:cNvPr id="290" name="Google Shape;290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Setup</a:t>
            </a:r>
            <a:r>
              <a:rPr lang="en"/>
              <a:t>: Environment</a:t>
            </a:r>
            <a:endParaRPr/>
          </a:p>
        </p:txBody>
      </p:sp>
      <p:sp>
        <p:nvSpPr>
          <p:cNvPr id="291" name="Google Shape;29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33"/>
          <p:cNvPicPr preferRelativeResize="0"/>
          <p:nvPr/>
        </p:nvPicPr>
        <p:blipFill rotWithShape="1">
          <a:blip r:embed="rId3">
            <a:alphaModFix/>
          </a:blip>
          <a:srcRect b="18230" l="22833" r="27269" t="18224"/>
          <a:stretch/>
        </p:blipFill>
        <p:spPr>
          <a:xfrm>
            <a:off x="4882250" y="1850750"/>
            <a:ext cx="3950051" cy="29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5266" y="268116"/>
            <a:ext cx="967025" cy="9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Setup: Parameters</a:t>
            </a:r>
            <a:endParaRPr/>
          </a:p>
        </p:txBody>
      </p:sp>
      <p:sp>
        <p:nvSpPr>
          <p:cNvPr id="299" name="Google Shape;29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068" y="1171825"/>
            <a:ext cx="3463857" cy="34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/>
          <p:nvPr>
            <p:ph idx="1" type="body"/>
          </p:nvPr>
        </p:nvSpPr>
        <p:spPr>
          <a:xfrm>
            <a:off x="311700" y="1171675"/>
            <a:ext cx="8709600" cy="23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lang="en" sz="2200"/>
              <a:t>4 bodies used during optimization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Char char="●"/>
            </a:pPr>
            <a:r>
              <a:rPr lang="en" sz="2200"/>
              <a:t>2 bodies solely used for testing</a:t>
            </a:r>
            <a:endParaRPr sz="2100"/>
          </a:p>
        </p:txBody>
      </p:sp>
      <p:sp>
        <p:nvSpPr>
          <p:cNvPr id="306" name="Google Shape;306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Setup: Body Shapes</a:t>
            </a:r>
            <a:endParaRPr/>
          </a:p>
        </p:txBody>
      </p:sp>
      <p:sp>
        <p:nvSpPr>
          <p:cNvPr id="307" name="Google Shape;30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p35"/>
          <p:cNvPicPr preferRelativeResize="0"/>
          <p:nvPr/>
        </p:nvPicPr>
        <p:blipFill rotWithShape="1">
          <a:blip r:embed="rId3">
            <a:alphaModFix/>
          </a:blip>
          <a:srcRect b="0" l="0" r="0" t="6707"/>
          <a:stretch/>
        </p:blipFill>
        <p:spPr>
          <a:xfrm>
            <a:off x="5639750" y="3604175"/>
            <a:ext cx="1751625" cy="12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 txBox="1"/>
          <p:nvPr/>
        </p:nvSpPr>
        <p:spPr>
          <a:xfrm>
            <a:off x="6137563" y="4816100"/>
            <a:ext cx="7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Gecko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10" name="Google Shape;3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8250" y="3604177"/>
            <a:ext cx="1751624" cy="121192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5"/>
          <p:cNvSpPr txBox="1"/>
          <p:nvPr/>
        </p:nvSpPr>
        <p:spPr>
          <a:xfrm>
            <a:off x="1596050" y="4743300"/>
            <a:ext cx="7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Babyb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12" name="Google Shape;312;p35"/>
          <p:cNvPicPr preferRelativeResize="0"/>
          <p:nvPr/>
        </p:nvPicPr>
        <p:blipFill rotWithShape="1">
          <a:blip r:embed="rId5">
            <a:alphaModFix/>
          </a:blip>
          <a:srcRect b="0" l="6089" r="8985" t="0"/>
          <a:stretch/>
        </p:blipFill>
        <p:spPr>
          <a:xfrm>
            <a:off x="202075" y="1629200"/>
            <a:ext cx="1985575" cy="12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5"/>
          <p:cNvSpPr txBox="1"/>
          <p:nvPr/>
        </p:nvSpPr>
        <p:spPr>
          <a:xfrm>
            <a:off x="816863" y="2753938"/>
            <a:ext cx="7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Babya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14" name="Google Shape;314;p35"/>
          <p:cNvPicPr preferRelativeResize="0"/>
          <p:nvPr/>
        </p:nvPicPr>
        <p:blipFill rotWithShape="1">
          <a:blip r:embed="rId6">
            <a:alphaModFix/>
          </a:blip>
          <a:srcRect b="1307" l="11914" r="3167" t="5286"/>
          <a:stretch/>
        </p:blipFill>
        <p:spPr>
          <a:xfrm>
            <a:off x="2478400" y="1629200"/>
            <a:ext cx="1985575" cy="12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5"/>
          <p:cNvSpPr txBox="1"/>
          <p:nvPr/>
        </p:nvSpPr>
        <p:spPr>
          <a:xfrm>
            <a:off x="3093188" y="2719863"/>
            <a:ext cx="7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Insect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16" name="Google Shape;316;p35"/>
          <p:cNvPicPr preferRelativeResize="0"/>
          <p:nvPr/>
        </p:nvPicPr>
        <p:blipFill rotWithShape="1">
          <a:blip r:embed="rId7">
            <a:alphaModFix/>
          </a:blip>
          <a:srcRect b="12623" l="8611" r="6462" t="17013"/>
          <a:stretch/>
        </p:blipFill>
        <p:spPr>
          <a:xfrm>
            <a:off x="4754713" y="1629188"/>
            <a:ext cx="1985575" cy="12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5"/>
          <p:cNvSpPr txBox="1"/>
          <p:nvPr/>
        </p:nvSpPr>
        <p:spPr>
          <a:xfrm>
            <a:off x="5369500" y="2753925"/>
            <a:ext cx="7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Spider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18" name="Google Shape;318;p35"/>
          <p:cNvPicPr preferRelativeResize="0"/>
          <p:nvPr/>
        </p:nvPicPr>
        <p:blipFill rotWithShape="1">
          <a:blip r:embed="rId8">
            <a:alphaModFix/>
          </a:blip>
          <a:srcRect b="0" l="9683" r="8389" t="0"/>
          <a:stretch/>
        </p:blipFill>
        <p:spPr>
          <a:xfrm>
            <a:off x="7031025" y="1629200"/>
            <a:ext cx="2049600" cy="12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5"/>
          <p:cNvSpPr txBox="1"/>
          <p:nvPr/>
        </p:nvSpPr>
        <p:spPr>
          <a:xfrm>
            <a:off x="7677825" y="2859825"/>
            <a:ext cx="7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Ant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/>
          <p:nvPr>
            <p:ph idx="1" type="body"/>
          </p:nvPr>
        </p:nvSpPr>
        <p:spPr>
          <a:xfrm>
            <a:off x="311700" y="1171675"/>
            <a:ext cx="8463000" cy="3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lang="en" sz="2200"/>
              <a:t>Find point of </a:t>
            </a:r>
            <a:r>
              <a:rPr b="1" lang="en" sz="2200"/>
              <a:t>fitness convergence</a:t>
            </a:r>
            <a:endParaRPr b="1"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lang="en" sz="2200"/>
              <a:t>Fitness comparison across bodies for </a:t>
            </a:r>
            <a:r>
              <a:rPr b="1" lang="en" sz="2200"/>
              <a:t>generalization</a:t>
            </a:r>
            <a:endParaRPr b="1"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lang="en" sz="2200"/>
              <a:t>Ablations</a:t>
            </a:r>
            <a:endParaRPr sz="2200"/>
          </a:p>
          <a:p>
            <a:pPr indent="-368300" lvl="1" marL="914400" rtl="0" algn="l">
              <a:spcBef>
                <a:spcPts val="1600"/>
              </a:spcBef>
              <a:spcAft>
                <a:spcPts val="0"/>
              </a:spcAft>
              <a:buSzPts val="2200"/>
              <a:buChar char="○"/>
            </a:pPr>
            <a:r>
              <a:rPr b="1" lang="en" sz="2200"/>
              <a:t>SCN-0:</a:t>
            </a:r>
            <a:r>
              <a:rPr lang="en" sz="2200"/>
              <a:t> Same topology, no neighbors</a:t>
            </a:r>
            <a:endParaRPr sz="2200"/>
          </a:p>
          <a:p>
            <a:pPr indent="-368300" lvl="1" marL="914400" rtl="0" algn="l">
              <a:spcBef>
                <a:spcPts val="1600"/>
              </a:spcBef>
              <a:spcAft>
                <a:spcPts val="1600"/>
              </a:spcAft>
              <a:buSzPts val="2200"/>
              <a:buChar char="○"/>
            </a:pPr>
            <a:r>
              <a:rPr b="1" lang="en" sz="2200"/>
              <a:t>MLP-4: </a:t>
            </a:r>
            <a:r>
              <a:rPr lang="en" sz="2200"/>
              <a:t>FeedForward Network 1 hidden layer with 16 nodes</a:t>
            </a:r>
            <a:endParaRPr b="1" sz="2200"/>
          </a:p>
        </p:txBody>
      </p:sp>
      <p:sp>
        <p:nvSpPr>
          <p:cNvPr id="325" name="Google Shape;325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Setup: Evaluation Methods</a:t>
            </a:r>
            <a:endParaRPr/>
          </a:p>
        </p:txBody>
      </p:sp>
      <p:sp>
        <p:nvSpPr>
          <p:cNvPr id="326" name="Google Shape;32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32" name="Google Shape;33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" name="Google Shape;333;p37"/>
          <p:cNvPicPr preferRelativeResize="0"/>
          <p:nvPr/>
        </p:nvPicPr>
        <p:blipFill rotWithShape="1">
          <a:blip r:embed="rId3">
            <a:alphaModFix/>
          </a:blip>
          <a:srcRect b="38542" l="22311" r="0" t="21513"/>
          <a:stretch/>
        </p:blipFill>
        <p:spPr>
          <a:xfrm>
            <a:off x="4572000" y="0"/>
            <a:ext cx="4572000" cy="1469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7"/>
          <p:cNvPicPr preferRelativeResize="0"/>
          <p:nvPr/>
        </p:nvPicPr>
        <p:blipFill rotWithShape="1">
          <a:blip r:embed="rId4">
            <a:alphaModFix/>
          </a:blip>
          <a:srcRect b="32660" l="32501" r="28083" t="11737"/>
          <a:stretch/>
        </p:blipFill>
        <p:spPr>
          <a:xfrm flipH="1">
            <a:off x="6485836" y="3569825"/>
            <a:ext cx="1784902" cy="15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7"/>
          <p:cNvPicPr preferRelativeResize="0"/>
          <p:nvPr/>
        </p:nvPicPr>
        <p:blipFill rotWithShape="1">
          <a:blip r:embed="rId5">
            <a:alphaModFix/>
          </a:blip>
          <a:srcRect b="24157" l="34353" r="17767" t="10177"/>
          <a:stretch/>
        </p:blipFill>
        <p:spPr>
          <a:xfrm>
            <a:off x="4657625" y="3659600"/>
            <a:ext cx="1626502" cy="13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7"/>
          <p:cNvPicPr preferRelativeResize="0"/>
          <p:nvPr/>
        </p:nvPicPr>
        <p:blipFill rotWithShape="1">
          <a:blip r:embed="rId6">
            <a:alphaModFix/>
          </a:blip>
          <a:srcRect b="15282" l="34468" r="10592" t="0"/>
          <a:stretch/>
        </p:blipFill>
        <p:spPr>
          <a:xfrm>
            <a:off x="6221575" y="1382350"/>
            <a:ext cx="1866276" cy="133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7"/>
          <p:cNvPicPr preferRelativeResize="0"/>
          <p:nvPr/>
        </p:nvPicPr>
        <p:blipFill rotWithShape="1">
          <a:blip r:embed="rId7">
            <a:alphaModFix/>
          </a:blip>
          <a:srcRect b="0" l="19922" r="32198" t="34335"/>
          <a:stretch/>
        </p:blipFill>
        <p:spPr>
          <a:xfrm flipH="1">
            <a:off x="4657623" y="1351887"/>
            <a:ext cx="1626502" cy="13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7"/>
          <p:cNvPicPr preferRelativeResize="0"/>
          <p:nvPr/>
        </p:nvPicPr>
        <p:blipFill rotWithShape="1">
          <a:blip r:embed="rId8">
            <a:alphaModFix/>
          </a:blip>
          <a:srcRect b="22165" l="28469" r="36708" t="23613"/>
          <a:stretch/>
        </p:blipFill>
        <p:spPr>
          <a:xfrm>
            <a:off x="7914175" y="1689825"/>
            <a:ext cx="1182899" cy="115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/>
          <p:nvPr>
            <p:ph idx="1" type="body"/>
          </p:nvPr>
        </p:nvSpPr>
        <p:spPr>
          <a:xfrm>
            <a:off x="311700" y="11716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200"/>
              <a:buChar char="●"/>
            </a:pPr>
            <a:r>
              <a:rPr lang="en" sz="2200"/>
              <a:t>Convergence happens after slightly more than 100 generations</a:t>
            </a:r>
            <a:endParaRPr b="1" sz="2200"/>
          </a:p>
        </p:txBody>
      </p:sp>
      <p:sp>
        <p:nvSpPr>
          <p:cNvPr id="344" name="Google Shape;344;p3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r>
              <a:rPr lang="en"/>
              <a:t>: Convergence</a:t>
            </a:r>
            <a:endParaRPr/>
          </a:p>
        </p:txBody>
      </p:sp>
      <p:sp>
        <p:nvSpPr>
          <p:cNvPr id="345" name="Google Shape;34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6" name="Google Shape;34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137" y="1662550"/>
            <a:ext cx="4525726" cy="33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/>
          <p:nvPr>
            <p:ph idx="1" type="body"/>
          </p:nvPr>
        </p:nvSpPr>
        <p:spPr>
          <a:xfrm>
            <a:off x="311700" y="1171675"/>
            <a:ext cx="8751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200"/>
              <a:buChar char="●"/>
            </a:pPr>
            <a:r>
              <a:rPr lang="en" sz="2200"/>
              <a:t>Not all bodies performed well, but the model </a:t>
            </a:r>
            <a:r>
              <a:rPr b="1" lang="en" sz="2200"/>
              <a:t>generalizes</a:t>
            </a:r>
            <a:r>
              <a:rPr lang="en" sz="2200"/>
              <a:t> </a:t>
            </a:r>
            <a:r>
              <a:rPr b="1" lang="en" sz="2200"/>
              <a:t>to unseen bodies</a:t>
            </a:r>
            <a:endParaRPr b="1" sz="2200"/>
          </a:p>
        </p:txBody>
      </p:sp>
      <p:sp>
        <p:nvSpPr>
          <p:cNvPr id="352" name="Google Shape;352;p3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Generalization</a:t>
            </a:r>
            <a:endParaRPr/>
          </a:p>
        </p:txBody>
      </p:sp>
      <p:sp>
        <p:nvSpPr>
          <p:cNvPr id="353" name="Google Shape;35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4" name="Google Shape;3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00" y="1937275"/>
            <a:ext cx="4071766" cy="30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1" y="1985375"/>
            <a:ext cx="3943491" cy="295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 txBox="1"/>
          <p:nvPr>
            <p:ph idx="1" type="body"/>
          </p:nvPr>
        </p:nvSpPr>
        <p:spPr>
          <a:xfrm>
            <a:off x="311700" y="11716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200"/>
              <a:buChar char="●"/>
            </a:pPr>
            <a:r>
              <a:rPr lang="en" sz="2200"/>
              <a:t>The topology is necessary, the neighbors are not</a:t>
            </a:r>
            <a:endParaRPr b="1" sz="2200"/>
          </a:p>
        </p:txBody>
      </p:sp>
      <p:sp>
        <p:nvSpPr>
          <p:cNvPr id="361" name="Google Shape;361;p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Ablations</a:t>
            </a:r>
            <a:endParaRPr/>
          </a:p>
        </p:txBody>
      </p:sp>
      <p:sp>
        <p:nvSpPr>
          <p:cNvPr id="362" name="Google Shape;36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3" name="Google Shape;3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137" y="1662550"/>
            <a:ext cx="4525726" cy="339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69" name="Google Shape;36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171675"/>
            <a:ext cx="4260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(Deep) Reinforcement Learning [1]</a:t>
            </a:r>
            <a:endParaRPr b="1" sz="18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</a:pPr>
            <a:r>
              <a:rPr lang="en" sz="1700"/>
              <a:t>Robots are </a:t>
            </a:r>
            <a:r>
              <a:rPr b="1" lang="en" sz="1700"/>
              <a:t>rewarded </a:t>
            </a:r>
            <a:r>
              <a:rPr lang="en" sz="1700"/>
              <a:t>for each efficient and stable actions</a:t>
            </a:r>
            <a:endParaRPr sz="17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At each control step, the </a:t>
            </a:r>
            <a:r>
              <a:rPr b="1" lang="en" sz="1600"/>
              <a:t>most rewarding</a:t>
            </a:r>
            <a:r>
              <a:rPr lang="en" sz="1600"/>
              <a:t> action is performed</a:t>
            </a:r>
            <a:endParaRPr sz="16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</a:pPr>
            <a:r>
              <a:rPr b="1" lang="en" sz="1700"/>
              <a:t>Large </a:t>
            </a:r>
            <a:r>
              <a:rPr lang="en" sz="1700"/>
              <a:t>neural network topologies are often needed</a:t>
            </a:r>
            <a:endParaRPr sz="17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Scales </a:t>
            </a:r>
            <a:r>
              <a:rPr lang="en" sz="1600"/>
              <a:t>extremely well</a:t>
            </a:r>
            <a:endParaRPr sz="16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</a:pPr>
            <a:r>
              <a:rPr lang="en" sz="1700"/>
              <a:t>Currently the most </a:t>
            </a:r>
            <a:r>
              <a:rPr b="1" lang="en" sz="1700"/>
              <a:t>popular </a:t>
            </a:r>
            <a:r>
              <a:rPr lang="en" sz="1700"/>
              <a:t>method</a:t>
            </a:r>
            <a:endParaRPr sz="1700"/>
          </a:p>
        </p:txBody>
      </p:sp>
      <p:sp>
        <p:nvSpPr>
          <p:cNvPr id="78" name="Google Shape;78;p15"/>
          <p:cNvSpPr txBox="1"/>
          <p:nvPr>
            <p:ph idx="2" type="body"/>
          </p:nvPr>
        </p:nvSpPr>
        <p:spPr>
          <a:xfrm>
            <a:off x="4618875" y="1171675"/>
            <a:ext cx="4083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Central Pattern Generators [2]</a:t>
            </a:r>
            <a:endParaRPr b="1" sz="18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</a:pPr>
            <a:r>
              <a:rPr b="1" lang="en" sz="1700"/>
              <a:t>Imitation </a:t>
            </a:r>
            <a:r>
              <a:rPr lang="en" sz="1700"/>
              <a:t>of animal locomotion Mechanisms</a:t>
            </a:r>
            <a:endParaRPr sz="17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Linear input is turned into rhythmic output</a:t>
            </a:r>
            <a:endParaRPr sz="16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</a:pPr>
            <a:r>
              <a:rPr lang="en" sz="1700"/>
              <a:t>Different </a:t>
            </a:r>
            <a:r>
              <a:rPr b="1" lang="en" sz="1700"/>
              <a:t>mathematical tools</a:t>
            </a:r>
            <a:endParaRPr b="1" sz="17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Numerical Integration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Fourier Series</a:t>
            </a:r>
            <a:endParaRPr sz="16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</a:pPr>
            <a:r>
              <a:rPr b="1" lang="en" sz="1700"/>
              <a:t>Smaller </a:t>
            </a:r>
            <a:r>
              <a:rPr lang="en" sz="1700"/>
              <a:t>parameter-space</a:t>
            </a:r>
            <a:endParaRPr sz="17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Quicker </a:t>
            </a:r>
            <a:r>
              <a:rPr lang="en" sz="1600"/>
              <a:t>optimization</a:t>
            </a:r>
            <a:endParaRPr sz="1600"/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Approaches overview</a:t>
            </a:r>
            <a:endParaRPr/>
          </a:p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19450" y="4568875"/>
            <a:ext cx="8105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737373"/>
                </a:solidFill>
              </a:rPr>
              <a:t>[1] </a:t>
            </a:r>
            <a:r>
              <a:rPr lang="en" sz="900">
                <a:solidFill>
                  <a:srgbClr val="737373"/>
                </a:solidFill>
              </a:rPr>
              <a:t>Haarnoja, T., Ha, S., Zhou, A., Tan, J., Tucker, G., Levine, S.: Learning to walk via deep reinforcement learning. arXiv preprint arXiv:1812.11103 (2018)</a:t>
            </a:r>
            <a:endParaRPr sz="900">
              <a:solidFill>
                <a:srgbClr val="73737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737373"/>
                </a:solidFill>
              </a:rPr>
              <a:t>[2] </a:t>
            </a:r>
            <a:r>
              <a:rPr lang="en" sz="900">
                <a:solidFill>
                  <a:srgbClr val="737373"/>
                </a:solidFill>
              </a:rPr>
              <a:t>Dzeladini, F., Ait-Bouziad, N., Ijspeert, A.: Cpg-based control of humanoid robot locomotion. Humanoid Robotics: A Reference pp. 1–35 (2018)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75" name="Google Shape;375;p42"/>
          <p:cNvSpPr txBox="1"/>
          <p:nvPr>
            <p:ph idx="1" type="body"/>
          </p:nvPr>
        </p:nvSpPr>
        <p:spPr>
          <a:xfrm>
            <a:off x="311700" y="1171600"/>
            <a:ext cx="8520600" cy="3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●"/>
            </a:pPr>
            <a:r>
              <a:rPr lang="en" sz="2100"/>
              <a:t>Although the model did not perform extremely well, it </a:t>
            </a:r>
            <a:r>
              <a:rPr b="1" lang="en" sz="2100"/>
              <a:t>generalized </a:t>
            </a:r>
            <a:r>
              <a:rPr lang="en" sz="2100"/>
              <a:t>across unseen bodies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CPG-inspired methods are still relevant when decentralized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Further research can focus on performance</a:t>
            </a:r>
            <a:endParaRPr sz="1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●"/>
            </a:pPr>
            <a:r>
              <a:rPr lang="en" sz="2100"/>
              <a:t>Neighbors’ state is not useful</a:t>
            </a:r>
            <a:r>
              <a:rPr lang="en" sz="2100"/>
              <a:t>, but </a:t>
            </a:r>
            <a:r>
              <a:rPr b="1" lang="en" sz="2100"/>
              <a:t>global body state</a:t>
            </a:r>
            <a:r>
              <a:rPr lang="en" sz="2100"/>
              <a:t> might be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E.G. number of joints, body’s center of mass, full body weight</a:t>
            </a:r>
            <a:endParaRPr sz="1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●"/>
            </a:pPr>
            <a:r>
              <a:rPr lang="en" sz="2100"/>
              <a:t>Further research could include </a:t>
            </a:r>
            <a:r>
              <a:rPr lang="en" sz="2100"/>
              <a:t>more </a:t>
            </a:r>
            <a:r>
              <a:rPr b="1" lang="en" sz="2100"/>
              <a:t>diverse body types</a:t>
            </a:r>
            <a:endParaRPr b="1"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E.G. wheeled, biped</a:t>
            </a:r>
            <a:endParaRPr sz="1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●"/>
            </a:pPr>
            <a:r>
              <a:rPr lang="en" sz="2100"/>
              <a:t>Other </a:t>
            </a:r>
            <a:r>
              <a:rPr b="1" lang="en" sz="2100"/>
              <a:t>techniques and architectures </a:t>
            </a:r>
            <a:r>
              <a:rPr lang="en" sz="2100"/>
              <a:t>can be studied as well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E.G. numerical integration and Recurrent Neural Networks</a:t>
            </a:r>
            <a:endParaRPr sz="1700"/>
          </a:p>
        </p:txBody>
      </p:sp>
      <p:sp>
        <p:nvSpPr>
          <p:cNvPr id="376" name="Google Shape;37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"/>
          <p:cNvSpPr txBox="1"/>
          <p:nvPr>
            <p:ph idx="1" type="body"/>
          </p:nvPr>
        </p:nvSpPr>
        <p:spPr>
          <a:xfrm>
            <a:off x="311700" y="1171675"/>
            <a:ext cx="8312700" cy="3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References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700"/>
              <a:buAutoNum type="arabicPeriod"/>
            </a:pPr>
            <a:r>
              <a:rPr lang="en" sz="1600"/>
              <a:t>Haarnoja, T., Ha, S., Zhou, A., Tan, J., Tucker, G., Levine, S.: Learning to walk via deep reinforcement learning. arXiv preprint arXiv:1812.11103 (2018)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AutoNum type="arabicPeriod"/>
            </a:pPr>
            <a:r>
              <a:rPr lang="en" sz="1600"/>
              <a:t>Dzeladini, F., Ait-Bouziad, N., Ijspeert, A.: Cpg-based control of humanoid robot locomotion. Humanoid Robotics: A Reference pp. 1–35 (2018)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AutoNum type="arabicPeriod"/>
            </a:pPr>
            <a:r>
              <a:rPr lang="en" sz="1600"/>
              <a:t>Sehnke, F., Osendorfer, C., R ̈uckstieß, T., Graves, A., Peters, J., Schmidhuber, J.: Parameter-exploring policy gradients. Neural Networks 23(4), 551–559 (2010)</a:t>
            </a:r>
            <a:endParaRPr sz="1600"/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700"/>
              <a:buAutoNum type="arabicPeriod"/>
            </a:pPr>
            <a:r>
              <a:rPr lang="en" sz="1600"/>
              <a:t>Srouji, M., Zhang, J., Salakhutdinov, R.: Structured control nets for deep reinforcement learning. In: International Conference on Machine Learning. Pp. 4742–4751. PMLR (2018)</a:t>
            </a:r>
            <a:endParaRPr sz="1600"/>
          </a:p>
        </p:txBody>
      </p:sp>
      <p:sp>
        <p:nvSpPr>
          <p:cNvPr id="382" name="Google Shape;382;p4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</a:t>
            </a:r>
            <a:endParaRPr/>
          </a:p>
        </p:txBody>
      </p:sp>
      <p:sp>
        <p:nvSpPr>
          <p:cNvPr id="383" name="Google Shape;38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problem is commonly overlooked?</a:t>
            </a:r>
            <a:endParaRPr/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208425"/>
            <a:ext cx="75783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Statement: </a:t>
            </a:r>
            <a:r>
              <a:rPr b="1" lang="en"/>
              <a:t>Generalization</a:t>
            </a:r>
            <a:endParaRPr b="1"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905325"/>
            <a:ext cx="7053900" cy="20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 sz="1600"/>
              <a:t>Many different robots with many </a:t>
            </a:r>
            <a:r>
              <a:rPr b="1" lang="en" sz="1600"/>
              <a:t>different body shapes </a:t>
            </a:r>
            <a:r>
              <a:rPr lang="en" sz="1600"/>
              <a:t>exist</a:t>
            </a:r>
            <a:endParaRPr sz="1600"/>
          </a:p>
          <a:p>
            <a:pPr indent="-330200" lvl="1" marL="914400" rtl="0" algn="l">
              <a:spcBef>
                <a:spcPts val="16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Biped, quadruped, Wheeled</a:t>
            </a:r>
            <a:endParaRPr sz="1600"/>
          </a:p>
          <a:p>
            <a:pPr indent="-330200" lvl="1" marL="914400" rtl="0" algn="l">
              <a:spcBef>
                <a:spcPts val="16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Different sizes and weights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 sz="1600"/>
              <a:t>Most approaches are </a:t>
            </a:r>
            <a:r>
              <a:rPr b="1" lang="en" sz="1600"/>
              <a:t>centralized</a:t>
            </a:r>
            <a:r>
              <a:rPr lang="en" sz="1600"/>
              <a:t>, optimizing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the movement of a single type of robot</a:t>
            </a:r>
            <a:endParaRPr sz="1600"/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145" y="1381325"/>
            <a:ext cx="4099830" cy="282644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4850338" y="4207775"/>
            <a:ext cx="436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37373"/>
                </a:solidFill>
              </a:rPr>
              <a:t>Perception and Evaluation in Human–Robot Interaction: The Human–Robot Interaction Evaluation Scale (HRIES)—A Multicomponent Approach of Anthropomorphism</a:t>
            </a:r>
            <a:endParaRPr>
              <a:solidFill>
                <a:srgbClr val="737373"/>
              </a:solidFill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1503922" y="4572021"/>
            <a:ext cx="2847600" cy="370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</a:t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1954744" y="3252893"/>
            <a:ext cx="1945800" cy="370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Actuators</a:t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1503922" y="3623511"/>
            <a:ext cx="2847600" cy="948600"/>
          </a:xfrm>
          <a:prstGeom prst="trapezoid">
            <a:avLst>
              <a:gd fmla="val 47436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792225" y="4572021"/>
            <a:ext cx="7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Input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1067285" y="3219825"/>
            <a:ext cx="8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Output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90250" y="526350"/>
            <a:ext cx="6062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build a decentralized controller using some of the principles of CPGs?</a:t>
            </a:r>
            <a:endParaRPr/>
          </a:p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4939500" y="724200"/>
            <a:ext cx="3948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Optimization: </a:t>
            </a:r>
            <a:r>
              <a:rPr lang="en"/>
              <a:t>PGPE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Topology: </a:t>
            </a:r>
            <a:r>
              <a:rPr lang="en"/>
              <a:t>Structured Control Network with Fourier Series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Architecture: </a:t>
            </a:r>
            <a:r>
              <a:rPr lang="en"/>
              <a:t>Single-joint controller with state information of </a:t>
            </a:r>
            <a:r>
              <a:rPr i="1" lang="en"/>
              <a:t>n</a:t>
            </a:r>
            <a:r>
              <a:rPr lang="en"/>
              <a:t> neighbors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b="1" lang="en"/>
              <a:t>Objective: </a:t>
            </a:r>
            <a:r>
              <a:rPr lang="en"/>
              <a:t>distance with minimal and symmetric movement</a:t>
            </a:r>
            <a:endParaRPr/>
          </a:p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/>
          <p:nvPr/>
        </p:nvSpPr>
        <p:spPr>
          <a:xfrm>
            <a:off x="6763350" y="2207125"/>
            <a:ext cx="2257800" cy="2197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171675"/>
            <a:ext cx="8312700" cy="14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PGPE [3]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</a:pPr>
            <a:r>
              <a:rPr b="1" lang="en" sz="1600"/>
              <a:t>Generate a population:</a:t>
            </a:r>
            <a:r>
              <a:rPr lang="en" sz="1600"/>
              <a:t> established a center point </a:t>
            </a:r>
            <a:r>
              <a:rPr i="1" lang="en" sz="1600"/>
              <a:t>x</a:t>
            </a:r>
            <a:r>
              <a:rPr lang="en" sz="1600"/>
              <a:t>, perform gaussian perturbations over the parameters of </a:t>
            </a:r>
            <a:r>
              <a:rPr i="1" lang="en" sz="1600"/>
              <a:t>x </a:t>
            </a:r>
            <a:r>
              <a:rPr lang="en" sz="1600"/>
              <a:t>to create a new solution. Repeat n times</a:t>
            </a:r>
            <a:endParaRPr sz="1600"/>
          </a:p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Optimization</a:t>
            </a:r>
            <a:endParaRPr/>
          </a:p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0"/>
          <p:cNvSpPr txBox="1"/>
          <p:nvPr/>
        </p:nvSpPr>
        <p:spPr>
          <a:xfrm>
            <a:off x="311700" y="4663225"/>
            <a:ext cx="852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737373"/>
                </a:solidFill>
              </a:rPr>
              <a:t>[3] Sehnke, F., Osendorfer, C., R ̈uckstieß, T., Graves, A., Peters, J., Schmidhuber, J.: Parameter-exploring policy gradients. Neural Networks 23(4), 551–559 (2010)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7634906" y="2889377"/>
            <a:ext cx="135600" cy="13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8353446" y="3286152"/>
            <a:ext cx="135600" cy="13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7448870" y="3771011"/>
            <a:ext cx="135600" cy="13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8014149" y="4071214"/>
            <a:ext cx="135600" cy="13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7770409" y="3194280"/>
            <a:ext cx="243600" cy="2226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21"/>
          <p:cNvCxnSpPr>
            <a:stCxn id="134" idx="0"/>
            <a:endCxn id="135" idx="5"/>
          </p:cNvCxnSpPr>
          <p:nvPr/>
        </p:nvCxnSpPr>
        <p:spPr>
          <a:xfrm rot="10800000">
            <a:off x="7680249" y="2525614"/>
            <a:ext cx="401700" cy="154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00" y="1171675"/>
            <a:ext cx="8312700" cy="14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PGPE [3]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</a:pPr>
            <a:r>
              <a:rPr b="1" lang="en" sz="1600"/>
              <a:t>Generate a population:</a:t>
            </a:r>
            <a:r>
              <a:rPr lang="en" sz="1600"/>
              <a:t> established a center point </a:t>
            </a:r>
            <a:r>
              <a:rPr i="1" lang="en" sz="1600"/>
              <a:t>x</a:t>
            </a:r>
            <a:r>
              <a:rPr lang="en" sz="1600"/>
              <a:t>, perform gaussian perturbations over the parameters of </a:t>
            </a:r>
            <a:r>
              <a:rPr i="1" lang="en" sz="1600"/>
              <a:t>x </a:t>
            </a:r>
            <a:r>
              <a:rPr lang="en" sz="1600"/>
              <a:t>to create a new solution. Repeat n times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b="1" lang="en" sz="1600"/>
              <a:t>Generate mirror solutions: </a:t>
            </a:r>
            <a:r>
              <a:rPr lang="en" sz="1600"/>
              <a:t>μ - ε for each solution μ + ε</a:t>
            </a:r>
            <a:endParaRPr sz="1600"/>
          </a:p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Optimization</a:t>
            </a:r>
            <a:endParaRPr/>
          </a:p>
        </p:txBody>
      </p:sp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311700" y="4663225"/>
            <a:ext cx="852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737373"/>
                </a:solidFill>
              </a:rPr>
              <a:t>[3] Sehnke, F., Osendorfer, C., R ̈uckstieß, T., Graves, A., Peters, J., Schmidhuber, J.: Parameter-exploring policy gradients. Neural Networks 23(4), 551–559 (2010)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7634906" y="2889377"/>
            <a:ext cx="135600" cy="13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8353446" y="3286152"/>
            <a:ext cx="135600" cy="13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7448870" y="3771011"/>
            <a:ext cx="135600" cy="13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8014149" y="4071214"/>
            <a:ext cx="135600" cy="13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8014145" y="3585466"/>
            <a:ext cx="135600" cy="1356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/>
          <p:nvPr/>
        </p:nvSpPr>
        <p:spPr>
          <a:xfrm>
            <a:off x="8237936" y="2670489"/>
            <a:ext cx="135600" cy="1356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/>
          <p:nvPr/>
        </p:nvSpPr>
        <p:spPr>
          <a:xfrm>
            <a:off x="7313417" y="3150637"/>
            <a:ext cx="135600" cy="1356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7564550" y="2409784"/>
            <a:ext cx="135600" cy="1356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" name="Google Shape;146;p21"/>
          <p:cNvCxnSpPr>
            <a:stCxn id="140" idx="5"/>
            <a:endCxn id="143" idx="1"/>
          </p:cNvCxnSpPr>
          <p:nvPr/>
        </p:nvCxnSpPr>
        <p:spPr>
          <a:xfrm>
            <a:off x="7750648" y="3005119"/>
            <a:ext cx="283500" cy="60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1"/>
          <p:cNvCxnSpPr>
            <a:stCxn id="142" idx="7"/>
            <a:endCxn id="144" idx="3"/>
          </p:cNvCxnSpPr>
          <p:nvPr/>
        </p:nvCxnSpPr>
        <p:spPr>
          <a:xfrm flipH="1" rot="10800000">
            <a:off x="7564611" y="2786169"/>
            <a:ext cx="693300" cy="100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1"/>
          <p:cNvCxnSpPr>
            <a:stCxn id="141" idx="2"/>
            <a:endCxn id="145" idx="6"/>
          </p:cNvCxnSpPr>
          <p:nvPr/>
        </p:nvCxnSpPr>
        <p:spPr>
          <a:xfrm rot="10800000">
            <a:off x="7448946" y="3218352"/>
            <a:ext cx="904500" cy="1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49" name="Google Shape;149;p21"/>
          <p:cNvSpPr/>
          <p:nvPr/>
        </p:nvSpPr>
        <p:spPr>
          <a:xfrm>
            <a:off x="7770409" y="3194280"/>
            <a:ext cx="243600" cy="2226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